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352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9" r:id="rId11"/>
    <p:sldId id="262" r:id="rId12"/>
    <p:sldId id="263" r:id="rId13"/>
    <p:sldId id="264" r:id="rId14"/>
    <p:sldId id="265" r:id="rId15"/>
    <p:sldId id="268" r:id="rId16"/>
    <p:sldId id="266" r:id="rId17"/>
  </p:sldIdLst>
  <p:sldSz cx="14630400" cy="8229600"/>
  <p:notesSz cx="8229600" cy="14630400"/>
  <p:embeddedFontLst>
    <p:embeddedFont>
      <p:font typeface="Aharoni" panose="02010803020104030203" pitchFamily="2" charset="-79"/>
      <p:bold r:id="rId19"/>
    </p:embeddedFont>
    <p:embeddedFont>
      <p:font typeface="Barlow Bold" panose="020B0604020202020204" charset="0"/>
      <p:bold r:id="rId20"/>
    </p:embeddedFont>
    <p:embeddedFont>
      <p:font typeface="Montserrat" panose="00000500000000000000" pitchFamily="2" charset="0"/>
      <p:regular r:id="rId21"/>
    </p:embeddedFont>
    <p:embeddedFont>
      <p:font typeface="Tw Cen MT" panose="020B0602020104020603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4C7545-FBC3-4849-B307-B1F8928F065C}" v="295" dt="2025-07-06T03:39: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71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16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029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423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44970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5962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16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93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76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2143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8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39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426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6317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8859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224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52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6230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972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568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19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394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10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548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8915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819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474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775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6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  <p:sldLayoutId id="2147484370" r:id="rId18"/>
    <p:sldLayoutId id="2147484371" r:id="rId19"/>
    <p:sldLayoutId id="2147484372" r:id="rId20"/>
    <p:sldLayoutId id="2147484373" r:id="rId21"/>
    <p:sldLayoutId id="2147484374" r:id="rId22"/>
    <p:sldLayoutId id="2147484375" r:id="rId23"/>
    <p:sldLayoutId id="2147484376" r:id="rId24"/>
    <p:sldLayoutId id="2147484377" r:id="rId25"/>
    <p:sldLayoutId id="2147484378" r:id="rId26"/>
    <p:sldLayoutId id="2147484379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 Application Security Fundamentals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1000304" y="422279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</a:rPr>
              <a:t>By 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1700">
              <a:solidFill>
                <a:srgbClr val="384653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</a:rPr>
              <a:t>  </a:t>
            </a:r>
            <a:r>
              <a:rPr lang="en-US" sz="1700" err="1">
                <a:solidFill>
                  <a:srgbClr val="384653"/>
                </a:solidFill>
                <a:latin typeface="Montserrat" pitchFamily="34" charset="0"/>
              </a:rPr>
              <a:t>Shuparbha</a:t>
            </a:r>
            <a:r>
              <a:rPr lang="en-US" sz="1700">
                <a:solidFill>
                  <a:srgbClr val="384653"/>
                </a:solidFill>
                <a:latin typeface="Montserrat" pitchFamily="34" charset="0"/>
              </a:rPr>
              <a:t> </a:t>
            </a:r>
            <a:r>
              <a:rPr lang="en-US" sz="1700" err="1">
                <a:solidFill>
                  <a:srgbClr val="384653"/>
                </a:solidFill>
                <a:latin typeface="Montserrat" pitchFamily="34" charset="0"/>
              </a:rPr>
              <a:t>mainani</a:t>
            </a:r>
            <a:endParaRPr lang="en-US" sz="1700">
              <a:solidFill>
                <a:srgbClr val="384653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</a:rPr>
              <a:t>                                              </a:t>
            </a:r>
            <a:r>
              <a:rPr lang="en-US" sz="1700" err="1">
                <a:solidFill>
                  <a:srgbClr val="384653"/>
                </a:solidFill>
                <a:latin typeface="Montserrat" pitchFamily="34" charset="0"/>
              </a:rPr>
              <a:t>Sishir</a:t>
            </a:r>
            <a:r>
              <a:rPr lang="en-US" sz="1700">
                <a:solidFill>
                  <a:srgbClr val="384653"/>
                </a:solidFill>
                <a:latin typeface="Montserrat" pitchFamily="34" charset="0"/>
              </a:rPr>
              <a:t> </a:t>
            </a:r>
            <a:r>
              <a:rPr lang="en-US" sz="1700" err="1">
                <a:solidFill>
                  <a:srgbClr val="384653"/>
                </a:solidFill>
                <a:latin typeface="Montserrat" pitchFamily="34" charset="0"/>
              </a:rPr>
              <a:t>devkota</a:t>
            </a:r>
            <a:endParaRPr lang="en-US" sz="1700">
              <a:solidFill>
                <a:srgbClr val="384653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</a:rPr>
              <a:t>                                                                        Raghav Panthi</a:t>
            </a:r>
          </a:p>
        </p:txBody>
      </p:sp>
      <p:sp>
        <p:nvSpPr>
          <p:cNvPr id="5" name="Shape 2"/>
          <p:cNvSpPr/>
          <p:nvPr/>
        </p:nvSpPr>
        <p:spPr>
          <a:xfrm>
            <a:off x="758309" y="528506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657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Common Attacks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58309" y="229254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Attacks are actual events where vulnerabilities are exploited to compromise systems.</a:t>
            </a:r>
            <a:endParaRPr lang="en-US" sz="1700"/>
          </a:p>
        </p:txBody>
      </p:sp>
      <p:sp>
        <p:nvSpPr>
          <p:cNvPr id="4" name="Shape 2"/>
          <p:cNvSpPr/>
          <p:nvPr/>
        </p:nvSpPr>
        <p:spPr>
          <a:xfrm>
            <a:off x="758309" y="2991207"/>
            <a:ext cx="3319462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991207"/>
            <a:ext cx="33099" cy="2707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37849" y="2991148"/>
            <a:ext cx="70889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XSS</a:t>
            </a:r>
            <a:endParaRPr lang="en-US" sz="2100"/>
          </a:p>
        </p:txBody>
      </p:sp>
      <p:sp>
        <p:nvSpPr>
          <p:cNvPr id="7" name="Text 4"/>
          <p:cNvSpPr/>
          <p:nvPr/>
        </p:nvSpPr>
        <p:spPr>
          <a:xfrm>
            <a:off x="758309" y="35325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Cross-Site Scripting</a:t>
            </a:r>
            <a:endParaRPr lang="en-US" sz="2200"/>
          </a:p>
        </p:txBody>
      </p:sp>
      <p:sp>
        <p:nvSpPr>
          <p:cNvPr id="8" name="Text 5"/>
          <p:cNvSpPr/>
          <p:nvPr/>
        </p:nvSpPr>
        <p:spPr>
          <a:xfrm>
            <a:off x="683165" y="3961805"/>
            <a:ext cx="4190762" cy="1372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Injecting malicious scripts into web pages viewed by other users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>
                <a:solidFill>
                  <a:srgbClr val="384653"/>
                </a:solidFill>
                <a:latin typeface="Aharoni" panose="02010803020104030203" pitchFamily="2" charset="-79"/>
                <a:ea typeface="Montserrat" pitchFamily="34" charset="-122"/>
                <a:cs typeface="Aharoni" panose="02010803020104030203" pitchFamily="2" charset="-79"/>
              </a:rPr>
              <a:t>.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en-US" altLang="en-US" sz="120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hacker 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posts a comment like 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&lt;script&gt;alert('Hacked!');&lt;/script&gt;</a:t>
            </a:r>
            <a:r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 which runs on other users’ browsers.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9" name="Shape 6"/>
          <p:cNvSpPr/>
          <p:nvPr/>
        </p:nvSpPr>
        <p:spPr>
          <a:xfrm>
            <a:off x="5219819" y="2991207"/>
            <a:ext cx="3201710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2991207"/>
            <a:ext cx="63937" cy="2707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543556" y="3018829"/>
            <a:ext cx="826651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SQLI</a:t>
            </a:r>
            <a:endParaRPr lang="en-US" sz="2100"/>
          </a:p>
        </p:txBody>
      </p:sp>
      <p:sp>
        <p:nvSpPr>
          <p:cNvPr id="12" name="Text 8"/>
          <p:cNvSpPr/>
          <p:nvPr/>
        </p:nvSpPr>
        <p:spPr>
          <a:xfrm>
            <a:off x="5219819" y="35325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Injection</a:t>
            </a:r>
            <a:endParaRPr lang="en-US" sz="2200"/>
          </a:p>
        </p:txBody>
      </p:sp>
      <p:sp>
        <p:nvSpPr>
          <p:cNvPr id="13" name="Text 9"/>
          <p:cNvSpPr/>
          <p:nvPr/>
        </p:nvSpPr>
        <p:spPr>
          <a:xfrm>
            <a:off x="5138618" y="3910422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Manipulating database queries through unvalidated input.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/>
              <a:t>Example: bypass authentication.</a:t>
            </a:r>
          </a:p>
        </p:txBody>
      </p:sp>
      <p:sp>
        <p:nvSpPr>
          <p:cNvPr id="14" name="Shape 10"/>
          <p:cNvSpPr/>
          <p:nvPr/>
        </p:nvSpPr>
        <p:spPr>
          <a:xfrm>
            <a:off x="9681329" y="2991207"/>
            <a:ext cx="3111222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2991207"/>
            <a:ext cx="93226" cy="27074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887314" y="3038680"/>
            <a:ext cx="91713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CSRF</a:t>
            </a:r>
            <a:endParaRPr lang="en-US" sz="2100"/>
          </a:p>
        </p:txBody>
      </p:sp>
      <p:sp>
        <p:nvSpPr>
          <p:cNvPr id="17" name="Text 12"/>
          <p:cNvSpPr/>
          <p:nvPr/>
        </p:nvSpPr>
        <p:spPr>
          <a:xfrm>
            <a:off x="9681329" y="3532584"/>
            <a:ext cx="34817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Cross-Site Request Forgery</a:t>
            </a:r>
            <a:endParaRPr lang="en-US" sz="2200"/>
          </a:p>
        </p:txBody>
      </p:sp>
      <p:sp>
        <p:nvSpPr>
          <p:cNvPr id="18" name="Text 13"/>
          <p:cNvSpPr/>
          <p:nvPr/>
        </p:nvSpPr>
        <p:spPr>
          <a:xfrm>
            <a:off x="9756473" y="3910422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Forcing authenticated users to execute unwanted actions.</a:t>
            </a:r>
          </a:p>
          <a:p>
            <a:pPr>
              <a:lnSpc>
                <a:spcPts val="2700"/>
              </a:lnSpc>
            </a:pPr>
            <a:r>
              <a:rPr lang="en-US" sz="1600"/>
              <a:t>A user clicks a malicious link that silently transfers money from their bank account.</a:t>
            </a:r>
            <a:endParaRPr lang="en-US" sz="170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9" name="Shape 14"/>
          <p:cNvSpPr/>
          <p:nvPr/>
        </p:nvSpPr>
        <p:spPr>
          <a:xfrm>
            <a:off x="758309" y="5361980"/>
            <a:ext cx="3258026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361980"/>
            <a:ext cx="130254" cy="27074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032873" y="5389603"/>
            <a:ext cx="770334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DoS</a:t>
            </a:r>
            <a:endParaRPr lang="en-US" sz="2100"/>
          </a:p>
        </p:txBody>
      </p:sp>
      <p:sp>
        <p:nvSpPr>
          <p:cNvPr id="22" name="Text 16"/>
          <p:cNvSpPr/>
          <p:nvPr/>
        </p:nvSpPr>
        <p:spPr>
          <a:xfrm>
            <a:off x="758309" y="59033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Denial of Service</a:t>
            </a:r>
            <a:endParaRPr lang="en-US" sz="2200"/>
          </a:p>
        </p:txBody>
      </p:sp>
      <p:sp>
        <p:nvSpPr>
          <p:cNvPr id="23" name="Text 17"/>
          <p:cNvSpPr/>
          <p:nvPr/>
        </p:nvSpPr>
        <p:spPr>
          <a:xfrm>
            <a:off x="758309" y="6389489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Overwhelming a system to make it unavailable.</a:t>
            </a:r>
          </a:p>
          <a:p>
            <a:pPr>
              <a:lnSpc>
                <a:spcPts val="2700"/>
              </a:lnSpc>
            </a:pPr>
            <a:r>
              <a:rPr lang="en-US" sz="1600"/>
              <a:t>Sending thousands of requests to a website to crash it and make it unavailable.</a:t>
            </a:r>
            <a:endParaRPr lang="en-US" sz="1700"/>
          </a:p>
        </p:txBody>
      </p:sp>
      <p:sp>
        <p:nvSpPr>
          <p:cNvPr id="24" name="Shape 18"/>
          <p:cNvSpPr/>
          <p:nvPr/>
        </p:nvSpPr>
        <p:spPr>
          <a:xfrm>
            <a:off x="5219819" y="5361980"/>
            <a:ext cx="2354580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819" y="5361980"/>
            <a:ext cx="117634" cy="27074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560218" y="5389603"/>
            <a:ext cx="1673781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 Brute Force</a:t>
            </a:r>
            <a:endParaRPr lang="en-US" sz="2100"/>
          </a:p>
        </p:txBody>
      </p:sp>
      <p:sp>
        <p:nvSpPr>
          <p:cNvPr id="27" name="Text 20"/>
          <p:cNvSpPr/>
          <p:nvPr/>
        </p:nvSpPr>
        <p:spPr>
          <a:xfrm>
            <a:off x="5219819" y="59033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Brute Force Login</a:t>
            </a:r>
            <a:endParaRPr lang="en-US" sz="2200"/>
          </a:p>
        </p:txBody>
      </p:sp>
      <p:sp>
        <p:nvSpPr>
          <p:cNvPr id="28" name="Text 21"/>
          <p:cNvSpPr/>
          <p:nvPr/>
        </p:nvSpPr>
        <p:spPr>
          <a:xfrm>
            <a:off x="5219819" y="6389489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Systematic trial-and-error to guess credentials.</a:t>
            </a:r>
          </a:p>
          <a:p>
            <a:pPr>
              <a:lnSpc>
                <a:spcPts val="2700"/>
              </a:lnSpc>
            </a:pPr>
            <a:r>
              <a:rPr lang="en-US" sz="1600"/>
              <a:t>Trying every possible password like "1234", "admin123", "password" until access is gained.</a:t>
            </a:r>
            <a:endParaRPr lang="en-US" sz="170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546" y="589240"/>
            <a:ext cx="10007918" cy="703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Attack Flow Example: Brute Force Login</a:t>
            </a:r>
            <a:endParaRPr lang="en-US" sz="4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6" y="1854041"/>
            <a:ext cx="6305788" cy="43144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686" y="1805821"/>
            <a:ext cx="6305788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brute force login attack systematically attempts to guess user credentials by trying many combinations.</a:t>
            </a:r>
            <a:endParaRPr lang="en-US" sz="1650"/>
          </a:p>
        </p:txBody>
      </p:sp>
      <p:sp>
        <p:nvSpPr>
          <p:cNvPr id="5" name="Shape 2"/>
          <p:cNvSpPr/>
          <p:nvPr/>
        </p:nvSpPr>
        <p:spPr>
          <a:xfrm>
            <a:off x="7583686" y="2730579"/>
            <a:ext cx="213836" cy="1335405"/>
          </a:xfrm>
          <a:prstGeom prst="roundRect">
            <a:avLst>
              <a:gd name="adj" fmla="val 15003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011358" y="2944416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8011358" y="3510082"/>
            <a:ext cx="587811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scripts rapidly test passwords.</a:t>
            </a:r>
            <a:endParaRPr lang="en-US" sz="1650"/>
          </a:p>
        </p:txBody>
      </p:sp>
      <p:sp>
        <p:nvSpPr>
          <p:cNvPr id="8" name="Shape 5"/>
          <p:cNvSpPr/>
          <p:nvPr/>
        </p:nvSpPr>
        <p:spPr>
          <a:xfrm>
            <a:off x="7904440" y="4226362"/>
            <a:ext cx="213836" cy="1335405"/>
          </a:xfrm>
          <a:prstGeom prst="roundRect">
            <a:avLst>
              <a:gd name="adj" fmla="val 15003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332113" y="4440198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Entry Point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8332113" y="5005864"/>
            <a:ext cx="555736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web application's login page.</a:t>
            </a:r>
            <a:endParaRPr lang="en-US" sz="1650"/>
          </a:p>
        </p:txBody>
      </p:sp>
      <p:sp>
        <p:nvSpPr>
          <p:cNvPr id="11" name="Shape 8"/>
          <p:cNvSpPr/>
          <p:nvPr/>
        </p:nvSpPr>
        <p:spPr>
          <a:xfrm>
            <a:off x="8225314" y="5722144"/>
            <a:ext cx="213836" cy="1677472"/>
          </a:xfrm>
          <a:prstGeom prst="roundRect">
            <a:avLst>
              <a:gd name="adj" fmla="val 15003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652986" y="5935980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</a:t>
            </a:r>
            <a:endParaRPr lang="en-US" sz="2200"/>
          </a:p>
        </p:txBody>
      </p:sp>
      <p:sp>
        <p:nvSpPr>
          <p:cNvPr id="13" name="Text 10"/>
          <p:cNvSpPr/>
          <p:nvPr/>
        </p:nvSpPr>
        <p:spPr>
          <a:xfrm>
            <a:off x="8652986" y="6501646"/>
            <a:ext cx="5236488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 account compromise leading to unauthorized access and data theft./</a:t>
            </a:r>
            <a:r>
              <a:rPr lang="en-US" sz="1650">
                <a:solidFill>
                  <a:schemeClr val="accent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Account hijack</a:t>
            </a:r>
            <a:endParaRPr lang="en-US" sz="165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B1A973-1C22-F640-7FEC-BDBB330B3A59}"/>
              </a:ext>
            </a:extLst>
          </p:cNvPr>
          <p:cNvSpPr txBox="1"/>
          <p:nvPr/>
        </p:nvSpPr>
        <p:spPr>
          <a:xfrm>
            <a:off x="342195" y="2078409"/>
            <a:ext cx="73152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149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 &amp; sanitize inputs</a:t>
            </a:r>
          </a:p>
          <a:p>
            <a:pPr marL="342900" indent="-342900">
              <a:buSzPct val="149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00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342900" indent="-342900">
              <a:buSzPct val="149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strong authentication (e.g., 2FA)</a:t>
            </a:r>
          </a:p>
          <a:p>
            <a:pPr marL="342900" indent="-342900">
              <a:buSzPct val="149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00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342900" indent="-342900">
              <a:buSzPct val="149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 security audits &amp; code reviews</a:t>
            </a:r>
          </a:p>
          <a:p>
            <a:pPr marL="342900" indent="-342900">
              <a:buSzPct val="149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00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342900" indent="-342900">
              <a:buSzPct val="149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Keep software and libraries up to date</a:t>
            </a:r>
          </a:p>
          <a:p>
            <a:pPr marL="342900" indent="-342900">
              <a:buSzPct val="149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00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342900" indent="-342900">
              <a:buSzPct val="149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0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HTTPS &amp; secure cookies</a:t>
            </a:r>
          </a:p>
          <a:p>
            <a:pPr marL="342900" indent="-342900">
              <a:buSzPct val="149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00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0D8F65C-EA25-AA3A-F759-B300D7BC45FC}"/>
              </a:ext>
            </a:extLst>
          </p:cNvPr>
          <p:cNvSpPr/>
          <p:nvPr/>
        </p:nvSpPr>
        <p:spPr>
          <a:xfrm>
            <a:off x="748546" y="589240"/>
            <a:ext cx="10007918" cy="703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en-US" sz="4400" b="1"/>
              <a:t>Best Practices</a:t>
            </a:r>
          </a:p>
        </p:txBody>
      </p:sp>
      <p:pic>
        <p:nvPicPr>
          <p:cNvPr id="6" name="Picture 5" descr="Woman wearing boxing gloves">
            <a:extLst>
              <a:ext uri="{FF2B5EF4-FFF2-40B4-BE49-F238E27FC236}">
                <a16:creationId xmlns:a16="http://schemas.microsoft.com/office/drawing/2014/main" id="{414BA075-8FB4-2411-406E-D59A7BDF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333" y="1324959"/>
            <a:ext cx="7264400" cy="48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13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-20240718-WA0007">
            <a:hlinkClick r:id="" action="ppaction://media"/>
            <a:extLst>
              <a:ext uri="{FF2B5EF4-FFF2-40B4-BE49-F238E27FC236}">
                <a16:creationId xmlns:a16="http://schemas.microsoft.com/office/drawing/2014/main" id="{6006A5FF-1923-C88F-CBB6-C86484348F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248" y="697230"/>
            <a:ext cx="10375392" cy="68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2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66280"/>
            <a:ext cx="724340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Web Security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58309" y="2898815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Securing web applications is crucial in today's digital landscape. Poor security can lead to devastating consequences, including data breaches, financial losses, and reputational damage.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4" name="Text 2"/>
          <p:cNvSpPr/>
          <p:nvPr/>
        </p:nvSpPr>
        <p:spPr>
          <a:xfrm>
            <a:off x="750808" y="4385905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this session, we will:</a:t>
            </a:r>
            <a:endParaRPr lang="en-US" sz="1700"/>
          </a:p>
        </p:txBody>
      </p:sp>
      <p:sp>
        <p:nvSpPr>
          <p:cNvPr id="5" name="Text 3"/>
          <p:cNvSpPr/>
          <p:nvPr/>
        </p:nvSpPr>
        <p:spPr>
          <a:xfrm>
            <a:off x="758309" y="4675465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foundational security concepts</a:t>
            </a:r>
            <a:endParaRPr lang="en-US" sz="1700"/>
          </a:p>
        </p:txBody>
      </p:sp>
      <p:sp>
        <p:nvSpPr>
          <p:cNvPr id="6" name="Text 4"/>
          <p:cNvSpPr/>
          <p:nvPr/>
        </p:nvSpPr>
        <p:spPr>
          <a:xfrm>
            <a:off x="758309" y="509789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common vulnerabilities, threats, and attacks</a:t>
            </a:r>
            <a:endParaRPr lang="en-US" sz="170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57" y="2947630"/>
            <a:ext cx="4928235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58052"/>
            <a:ext cx="601253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Foundations of Security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704028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70673" y="28326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Confidentiality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1570673" y="3318748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Protecting data from unauthorized access.</a:t>
            </a:r>
            <a:endParaRPr lang="en-US" sz="17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2704028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62938" y="28326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Integrity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8262938" y="3318748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data is accurate and unaltered.</a:t>
            </a:r>
            <a:endParaRPr lang="en-US" sz="17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207073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70673" y="43356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Availability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1570673" y="4821793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services are accessible when needed.</a:t>
            </a:r>
            <a:endParaRPr lang="en-US" sz="170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574" y="4207073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62938" y="43356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Authentication</a:t>
            </a:r>
            <a:endParaRPr lang="en-US" sz="2200"/>
          </a:p>
        </p:txBody>
      </p:sp>
      <p:sp>
        <p:nvSpPr>
          <p:cNvPr id="14" name="Text 8"/>
          <p:cNvSpPr/>
          <p:nvPr/>
        </p:nvSpPr>
        <p:spPr>
          <a:xfrm>
            <a:off x="8262938" y="4821793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Verifying user identities.</a:t>
            </a:r>
            <a:endParaRPr lang="en-US" sz="170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710118"/>
            <a:ext cx="541615" cy="5416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70673" y="58387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Authorization</a:t>
            </a:r>
            <a:endParaRPr lang="en-US" sz="2200"/>
          </a:p>
        </p:txBody>
      </p:sp>
      <p:sp>
        <p:nvSpPr>
          <p:cNvPr id="17" name="Text 10"/>
          <p:cNvSpPr/>
          <p:nvPr/>
        </p:nvSpPr>
        <p:spPr>
          <a:xfrm>
            <a:off x="1570673" y="6324838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Granting access rights to resources.</a:t>
            </a:r>
            <a:endParaRPr lang="en-US" sz="170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574" y="5710118"/>
            <a:ext cx="541615" cy="54161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262938" y="58387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Non-repudiation</a:t>
            </a:r>
            <a:endParaRPr lang="en-US" sz="2200"/>
          </a:p>
        </p:txBody>
      </p:sp>
      <p:sp>
        <p:nvSpPr>
          <p:cNvPr id="20" name="Text 12"/>
          <p:cNvSpPr/>
          <p:nvPr/>
        </p:nvSpPr>
        <p:spPr>
          <a:xfrm>
            <a:off x="8262938" y="6324838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Preventing denial of actions.</a:t>
            </a:r>
            <a:endParaRPr lang="en-US"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519" y="566857"/>
            <a:ext cx="7324249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Example: CIA Triad</a:t>
            </a:r>
            <a:endParaRPr lang="en-US" sz="4250"/>
          </a:p>
        </p:txBody>
      </p:sp>
      <p:sp>
        <p:nvSpPr>
          <p:cNvPr id="3" name="Text 1"/>
          <p:cNvSpPr/>
          <p:nvPr/>
        </p:nvSpPr>
        <p:spPr>
          <a:xfrm>
            <a:off x="980598" y="1771828"/>
            <a:ext cx="13187363" cy="74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Consider an online banking system to illustrate the CIA Triad is a widely used information security model that outlines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three core principles:</a:t>
            </a:r>
            <a:endParaRPr lang="en-US" sz="16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9" y="2450902"/>
            <a:ext cx="6342221" cy="433935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74280" y="2450902"/>
            <a:ext cx="463748" cy="463748"/>
          </a:xfrm>
          <a:prstGeom prst="roundRect">
            <a:avLst>
              <a:gd name="adj" fmla="val 6668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244126" y="2521744"/>
            <a:ext cx="271260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Confidentiality</a:t>
            </a:r>
            <a:endParaRPr lang="en-US" sz="2100"/>
          </a:p>
        </p:txBody>
      </p:sp>
      <p:sp>
        <p:nvSpPr>
          <p:cNvPr id="7" name="Text 4"/>
          <p:cNvSpPr/>
          <p:nvPr/>
        </p:nvSpPr>
        <p:spPr>
          <a:xfrm>
            <a:off x="8244126" y="3066812"/>
            <a:ext cx="567237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Encrypted transactions protect sensitive financial data from eavesdropping.</a:t>
            </a:r>
            <a:endParaRPr lang="en-US" sz="1600"/>
          </a:p>
        </p:txBody>
      </p:sp>
      <p:sp>
        <p:nvSpPr>
          <p:cNvPr id="8" name="Shape 5"/>
          <p:cNvSpPr/>
          <p:nvPr/>
        </p:nvSpPr>
        <p:spPr>
          <a:xfrm>
            <a:off x="7574280" y="4138970"/>
            <a:ext cx="463748" cy="463748"/>
          </a:xfrm>
          <a:prstGeom prst="roundRect">
            <a:avLst>
              <a:gd name="adj" fmla="val 6668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244126" y="4209812"/>
            <a:ext cx="271260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Integrity</a:t>
            </a:r>
            <a:endParaRPr lang="en-US" sz="2100"/>
          </a:p>
        </p:txBody>
      </p:sp>
      <p:sp>
        <p:nvSpPr>
          <p:cNvPr id="10" name="Text 7"/>
          <p:cNvSpPr/>
          <p:nvPr/>
        </p:nvSpPr>
        <p:spPr>
          <a:xfrm>
            <a:off x="8244126" y="4754880"/>
            <a:ext cx="5672376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 logs and checksums ensure that no unauthorized changes are made to your balance or transfers.</a:t>
            </a: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7574280" y="6156960"/>
            <a:ext cx="463748" cy="463748"/>
          </a:xfrm>
          <a:prstGeom prst="roundRect">
            <a:avLst>
              <a:gd name="adj" fmla="val 6668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244126" y="6227802"/>
            <a:ext cx="271260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Availability</a:t>
            </a:r>
            <a:endParaRPr lang="en-US" sz="2100"/>
          </a:p>
        </p:txBody>
      </p:sp>
      <p:sp>
        <p:nvSpPr>
          <p:cNvPr id="13" name="Text 10"/>
          <p:cNvSpPr/>
          <p:nvPr/>
        </p:nvSpPr>
        <p:spPr>
          <a:xfrm>
            <a:off x="8244126" y="6772870"/>
            <a:ext cx="567237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is accessible 24/7, allowing users to manage their finances anytime, anywhere.</a:t>
            </a:r>
            <a:endParaRPr lang="en-US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91208"/>
            <a:ext cx="74787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Vulnerabilities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58309" y="212883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vulnerability is a weakness in a system that can be exploited by an attacker.</a:t>
            </a:r>
            <a:endParaRPr lang="en-US" sz="1700"/>
          </a:p>
        </p:txBody>
      </p:sp>
      <p:sp>
        <p:nvSpPr>
          <p:cNvPr id="5" name="Shape 2"/>
          <p:cNvSpPr/>
          <p:nvPr/>
        </p:nvSpPr>
        <p:spPr>
          <a:xfrm>
            <a:off x="758309" y="3065978"/>
            <a:ext cx="3705344" cy="1984177"/>
          </a:xfrm>
          <a:prstGeom prst="roundRect">
            <a:avLst>
              <a:gd name="adj" fmla="val 1637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82504" y="32901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Input Validation Flaws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982504" y="3776305"/>
            <a:ext cx="32569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proper checks on user-submitted data.</a:t>
            </a:r>
            <a:endParaRPr lang="en-US" sz="1700"/>
          </a:p>
        </p:txBody>
      </p:sp>
      <p:sp>
        <p:nvSpPr>
          <p:cNvPr id="8" name="Shape 5"/>
          <p:cNvSpPr/>
          <p:nvPr/>
        </p:nvSpPr>
        <p:spPr>
          <a:xfrm>
            <a:off x="4680228" y="3065978"/>
            <a:ext cx="3705463" cy="1984177"/>
          </a:xfrm>
          <a:prstGeom prst="roundRect">
            <a:avLst>
              <a:gd name="adj" fmla="val 1637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904423" y="3290173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Outdated Software/Libraries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4904423" y="4132540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components with known security holes.</a:t>
            </a:r>
            <a:endParaRPr lang="en-US" sz="1700"/>
          </a:p>
        </p:txBody>
      </p:sp>
      <p:sp>
        <p:nvSpPr>
          <p:cNvPr id="11" name="Shape 8"/>
          <p:cNvSpPr/>
          <p:nvPr/>
        </p:nvSpPr>
        <p:spPr>
          <a:xfrm>
            <a:off x="758309" y="5266730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82504" y="5490924"/>
            <a:ext cx="31206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Improper Authentication</a:t>
            </a:r>
            <a:endParaRPr lang="en-US" sz="2200"/>
          </a:p>
        </p:txBody>
      </p:sp>
      <p:sp>
        <p:nvSpPr>
          <p:cNvPr id="13" name="Text 10"/>
          <p:cNvSpPr/>
          <p:nvPr/>
        </p:nvSpPr>
        <p:spPr>
          <a:xfrm>
            <a:off x="982504" y="597705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Weak or flawed login mechanisms, e.g., default passwords.</a:t>
            </a:r>
            <a:endParaRPr lang="en-US" sz="1700"/>
          </a:p>
        </p:txBody>
      </p:sp>
      <p:sp>
        <p:nvSpPr>
          <p:cNvPr id="14" name="Text 11"/>
          <p:cNvSpPr/>
          <p:nvPr/>
        </p:nvSpPr>
        <p:spPr>
          <a:xfrm>
            <a:off x="758309" y="679168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OWASP Top 10 lists the most critical web application security risks.</a:t>
            </a:r>
            <a:endParaRPr lang="en-US"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04054"/>
            <a:ext cx="914507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Vulnerability Example: SQL Injection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587139" y="22365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Injection is a common web security vulnerability that allows attackers to interfere with the queries that an application makes to its database.</a:t>
            </a:r>
            <a:endParaRPr lang="en-US" sz="1700"/>
          </a:p>
        </p:txBody>
      </p:sp>
      <p:sp>
        <p:nvSpPr>
          <p:cNvPr id="5" name="Shape 2"/>
          <p:cNvSpPr/>
          <p:nvPr/>
        </p:nvSpPr>
        <p:spPr>
          <a:xfrm>
            <a:off x="7587139" y="3520440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291155" y="35948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Cause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8291155" y="4167664"/>
            <a:ext cx="55885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Unvalidated user input is directly used in SQL queries.</a:t>
            </a:r>
            <a:endParaRPr lang="en-US" sz="1700"/>
          </a:p>
        </p:txBody>
      </p:sp>
      <p:sp>
        <p:nvSpPr>
          <p:cNvPr id="8" name="Shape 5"/>
          <p:cNvSpPr/>
          <p:nvPr/>
        </p:nvSpPr>
        <p:spPr>
          <a:xfrm>
            <a:off x="7587139" y="5294352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291155" y="53687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Risk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8291155" y="5941576"/>
            <a:ext cx="558855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leakage, privilege escalation</a:t>
            </a:r>
            <a:endParaRPr lang="en-US" sz="1700"/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8DA8E781-1ED5-044C-8519-D2D1FB64B1EC}"/>
              </a:ext>
            </a:extLst>
          </p:cNvPr>
          <p:cNvSpPr/>
          <p:nvPr/>
        </p:nvSpPr>
        <p:spPr>
          <a:xfrm>
            <a:off x="7587139" y="673810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7CEB40C7-769F-34E0-D75D-CC2B51E6F107}"/>
              </a:ext>
            </a:extLst>
          </p:cNvPr>
          <p:cNvSpPr/>
          <p:nvPr/>
        </p:nvSpPr>
        <p:spPr>
          <a:xfrm>
            <a:off x="8291155" y="7469267"/>
            <a:ext cx="558855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parameterized queries and input sanitization</a:t>
            </a:r>
            <a:endParaRPr lang="en-US" sz="170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07CE834E-99E9-7927-6D88-802CCF174B55}"/>
              </a:ext>
            </a:extLst>
          </p:cNvPr>
          <p:cNvSpPr/>
          <p:nvPr/>
        </p:nvSpPr>
        <p:spPr>
          <a:xfrm>
            <a:off x="8291155" y="68420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</a:rPr>
              <a:t>Mitigation</a:t>
            </a:r>
            <a:endParaRPr lang="en-US" sz="2200"/>
          </a:p>
        </p:txBody>
      </p:sp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80DD1B22-2AF2-5B98-3A9E-8AFF6674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17" y="2030410"/>
            <a:ext cx="5958922" cy="595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9F2EEE98-B7E6-15BE-D966-BF86D4977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573" y="1447188"/>
            <a:ext cx="5448265" cy="62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C93A85-D431-756C-5638-363CB7FDF159}"/>
              </a:ext>
            </a:extLst>
          </p:cNvPr>
          <p:cNvSpPr txBox="1"/>
          <p:nvPr/>
        </p:nvSpPr>
        <p:spPr>
          <a:xfrm>
            <a:off x="1027289" y="350518"/>
            <a:ext cx="7315200" cy="687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180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Injection Example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3418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880" y="594717"/>
            <a:ext cx="3699153" cy="462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Threats</a:t>
            </a:r>
            <a:endParaRPr lang="en-US" sz="2900"/>
          </a:p>
        </p:txBody>
      </p:sp>
      <p:sp>
        <p:nvSpPr>
          <p:cNvPr id="4" name="Text 1"/>
          <p:cNvSpPr/>
          <p:nvPr/>
        </p:nvSpPr>
        <p:spPr>
          <a:xfrm>
            <a:off x="756880" y="1267778"/>
            <a:ext cx="7630239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Threats are potential dangers that can exploit vulnerabilities to compromise a system.</a:t>
            </a:r>
            <a:endParaRPr lang="en-US" sz="11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80" y="1650802"/>
            <a:ext cx="421600" cy="42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6880" y="2248019"/>
            <a:ext cx="1849517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Malicious Insiders</a:t>
            </a:r>
            <a:endParaRPr lang="en-US" sz="1450"/>
          </a:p>
        </p:txBody>
      </p:sp>
      <p:sp>
        <p:nvSpPr>
          <p:cNvPr id="7" name="Text 3"/>
          <p:cNvSpPr/>
          <p:nvPr/>
        </p:nvSpPr>
        <p:spPr>
          <a:xfrm>
            <a:off x="756880" y="2563416"/>
            <a:ext cx="7630239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Employees or trusted individuals with harmful intent.</a:t>
            </a:r>
            <a:endParaRPr lang="en-US" sz="11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80" y="3139678"/>
            <a:ext cx="421600" cy="4216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6880" y="3736896"/>
            <a:ext cx="1849517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Hackers</a:t>
            </a:r>
            <a:endParaRPr lang="en-US" sz="1450"/>
          </a:p>
        </p:txBody>
      </p:sp>
      <p:sp>
        <p:nvSpPr>
          <p:cNvPr id="10" name="Text 5"/>
          <p:cNvSpPr/>
          <p:nvPr/>
        </p:nvSpPr>
        <p:spPr>
          <a:xfrm>
            <a:off x="756880" y="4052292"/>
            <a:ext cx="7630239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External individuals attempting unauthorized access.</a:t>
            </a:r>
            <a:endParaRPr lang="en-US" sz="110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80" y="4628555"/>
            <a:ext cx="421600" cy="4216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6880" y="5225772"/>
            <a:ext cx="1849517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Malware and Bots</a:t>
            </a:r>
            <a:endParaRPr lang="en-US" sz="1450"/>
          </a:p>
        </p:txBody>
      </p:sp>
      <p:sp>
        <p:nvSpPr>
          <p:cNvPr id="13" name="Text 7"/>
          <p:cNvSpPr/>
          <p:nvPr/>
        </p:nvSpPr>
        <p:spPr>
          <a:xfrm>
            <a:off x="756880" y="5541169"/>
            <a:ext cx="7630239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programs designed to cause harm.</a:t>
            </a:r>
            <a:endParaRPr lang="en-US" sz="110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880" y="6117431"/>
            <a:ext cx="421600" cy="4216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6880" y="6714649"/>
            <a:ext cx="1849517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Social Engineering</a:t>
            </a:r>
            <a:endParaRPr lang="en-US" sz="1450"/>
          </a:p>
        </p:txBody>
      </p:sp>
      <p:sp>
        <p:nvSpPr>
          <p:cNvPr id="16" name="Text 9"/>
          <p:cNvSpPr/>
          <p:nvPr/>
        </p:nvSpPr>
        <p:spPr>
          <a:xfrm>
            <a:off x="756880" y="7030045"/>
            <a:ext cx="7630239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Manipulating people to gain access to information.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10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example:honey</a:t>
            </a: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trap</a:t>
            </a:r>
            <a:endParaRPr lang="en-US" sz="1100" dirty="0"/>
          </a:p>
        </p:txBody>
      </p:sp>
      <p:pic>
        <p:nvPicPr>
          <p:cNvPr id="1026" name="Picture 2" descr="Saap Ko Paal Raha Tha Gangs Of Wasseypur GIF - Saap Ko Paal Raha Tha Gangs  Of Wasseypur - Discover &amp; Share GIFs">
            <a:extLst>
              <a:ext uri="{FF2B5EF4-FFF2-40B4-BE49-F238E27FC236}">
                <a16:creationId xmlns:a16="http://schemas.microsoft.com/office/drawing/2014/main" id="{71D65042-222A-32E2-03DC-93BFC6B9F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8"/>
          <a:stretch>
            <a:fillRect/>
          </a:stretch>
        </p:blipFill>
        <p:spPr bwMode="auto">
          <a:xfrm>
            <a:off x="5281182" y="1601681"/>
            <a:ext cx="3347218" cy="15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4">
            <a:extLst>
              <a:ext uri="{FF2B5EF4-FFF2-40B4-BE49-F238E27FC236}">
                <a16:creationId xmlns:a16="http://schemas.microsoft.com/office/drawing/2014/main" id="{A39E2B93-E4F7-F90B-98BD-DDD04937FF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Aurat ka chakkar babu bhaiya">
            <a:extLst>
              <a:ext uri="{FF2B5EF4-FFF2-40B4-BE49-F238E27FC236}">
                <a16:creationId xmlns:a16="http://schemas.microsoft.com/office/drawing/2014/main" id="{BE5B33CF-9DA5-AE7B-8974-71A4FB8D0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53" y="6328231"/>
            <a:ext cx="2857500" cy="98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24FB7A-207B-7A33-4B38-47F775712D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4997" y="4783275"/>
            <a:ext cx="1342906" cy="12086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37223"/>
            <a:ext cx="64715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Threat Example: Phishing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587139" y="186975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phishing attack involves deceptive emails or messages that direct users to fake login pages.</a:t>
            </a:r>
            <a:endParaRPr lang="en-US" sz="1700"/>
          </a:p>
        </p:txBody>
      </p:sp>
      <p:sp>
        <p:nvSpPr>
          <p:cNvPr id="5" name="Shape 2"/>
          <p:cNvSpPr/>
          <p:nvPr/>
        </p:nvSpPr>
        <p:spPr>
          <a:xfrm>
            <a:off x="7587139" y="280689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291155" y="28813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Goal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8291155" y="3454122"/>
            <a:ext cx="55885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steal user credentials (usernames, passwords, credit card numbers).</a:t>
            </a:r>
            <a:endParaRPr lang="en-US" sz="1700"/>
          </a:p>
        </p:txBody>
      </p:sp>
      <p:sp>
        <p:nvSpPr>
          <p:cNvPr id="8" name="Shape 5"/>
          <p:cNvSpPr/>
          <p:nvPr/>
        </p:nvSpPr>
        <p:spPr>
          <a:xfrm>
            <a:off x="7587139" y="4580811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291155" y="46552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</a:t>
            </a:r>
            <a:endParaRPr lang="en-US" sz="2200"/>
          </a:p>
        </p:txBody>
      </p:sp>
      <p:sp>
        <p:nvSpPr>
          <p:cNvPr id="10" name="Text 7"/>
          <p:cNvSpPr/>
          <p:nvPr/>
        </p:nvSpPr>
        <p:spPr>
          <a:xfrm>
            <a:off x="8291155" y="5228034"/>
            <a:ext cx="55885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Unsuspecting web users.</a:t>
            </a:r>
            <a:endParaRPr lang="en-US" sz="1700"/>
          </a:p>
        </p:txBody>
      </p:sp>
      <p:sp>
        <p:nvSpPr>
          <p:cNvPr id="11" name="Shape 8"/>
          <p:cNvSpPr/>
          <p:nvPr/>
        </p:nvSpPr>
        <p:spPr>
          <a:xfrm>
            <a:off x="7587139" y="6008013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291155" y="60824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</a:t>
            </a:r>
            <a:endParaRPr lang="en-US" sz="2200"/>
          </a:p>
        </p:txBody>
      </p:sp>
      <p:sp>
        <p:nvSpPr>
          <p:cNvPr id="13" name="Text 10"/>
          <p:cNvSpPr/>
          <p:nvPr/>
        </p:nvSpPr>
        <p:spPr>
          <a:xfrm>
            <a:off x="8291155" y="6655237"/>
            <a:ext cx="55885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Crafting convincing, but fraudulent, communications that mimic legitimate entities.</a:t>
            </a:r>
            <a:endParaRPr lang="en-US" sz="1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D8451-1105-A2C5-280C-B35B19F2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212" y="1603903"/>
            <a:ext cx="7119908" cy="4789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271DB56-96F1-4E68-9E04-F50E83FEE04C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7004ABF-D035-467F-94A2-FE94310156F0}">
  <we:reference id="WA200007130" version="1.0.0.1" store="Omex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44EBC24D360D4D8020E052CA58F68E" ma:contentTypeVersion="14" ma:contentTypeDescription="Create a new document." ma:contentTypeScope="" ma:versionID="1c2628693a6c2bfa0bbde25194fbf0b1">
  <xsd:schema xmlns:xsd="http://www.w3.org/2001/XMLSchema" xmlns:xs="http://www.w3.org/2001/XMLSchema" xmlns:p="http://schemas.microsoft.com/office/2006/metadata/properties" xmlns:ns3="bcc4457d-a720-4c52-bd9e-ce4a784b7fbd" xmlns:ns4="33dbd150-8bcc-45f2-8db0-0020179435ef" targetNamespace="http://schemas.microsoft.com/office/2006/metadata/properties" ma:root="true" ma:fieldsID="173181c93e0423d31a1c84f2c5ab87b8" ns3:_="" ns4:_="">
    <xsd:import namespace="bcc4457d-a720-4c52-bd9e-ce4a784b7fbd"/>
    <xsd:import namespace="33dbd150-8bcc-45f2-8db0-0020179435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4457d-a720-4c52-bd9e-ce4a784b7f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bd150-8bcc-45f2-8db0-0020179435e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cc4457d-a720-4c52-bd9e-ce4a784b7fbd" xsi:nil="true"/>
  </documentManagement>
</p:properties>
</file>

<file path=customXml/itemProps1.xml><?xml version="1.0" encoding="utf-8"?>
<ds:datastoreItem xmlns:ds="http://schemas.openxmlformats.org/officeDocument/2006/customXml" ds:itemID="{78B5EC83-E666-4CEC-B5EE-BD5C0E92E490}">
  <ds:schemaRefs>
    <ds:schemaRef ds:uri="33dbd150-8bcc-45f2-8db0-0020179435ef"/>
    <ds:schemaRef ds:uri="bcc4457d-a720-4c52-bd9e-ce4a784b7f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058FD97-04DF-4670-8424-8C9B92E9D3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976858-77E3-4A97-8878-38775F01EBB9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33dbd150-8bcc-45f2-8db0-0020179435ef"/>
    <ds:schemaRef ds:uri="bcc4457d-a720-4c52-bd9e-ce4a784b7f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673</Words>
  <Application>Microsoft Office PowerPoint</Application>
  <PresentationFormat>Custom</PresentationFormat>
  <Paragraphs>120</Paragraphs>
  <Slides>13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Montserrat</vt:lpstr>
      <vt:lpstr>Tw Cen MT</vt:lpstr>
      <vt:lpstr>Barlow Bold</vt:lpstr>
      <vt:lpstr>Aharoni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raghav panthi</dc:creator>
  <cp:lastModifiedBy>Raghav Panthi [BCA - 2024]</cp:lastModifiedBy>
  <cp:revision>2</cp:revision>
  <dcterms:created xsi:type="dcterms:W3CDTF">2025-06-29T12:14:33Z</dcterms:created>
  <dcterms:modified xsi:type="dcterms:W3CDTF">2025-07-06T03:39:59Z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0x010100FE44EBC24D360D4D8020E052CA58F68E</vt:lpwstr>
  </property>
</Properties>
</file>